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1" r:id="rId2"/>
    <p:sldMasterId id="2147483703" r:id="rId3"/>
    <p:sldMasterId id="2147483692" r:id="rId4"/>
    <p:sldMasterId id="2147483670" r:id="rId5"/>
    <p:sldMasterId id="2147483659" r:id="rId6"/>
  </p:sldMasterIdLst>
  <p:notesMasterIdLst>
    <p:notesMasterId r:id="rId15"/>
  </p:notesMasterIdLst>
  <p:sldIdLst>
    <p:sldId id="274" r:id="rId7"/>
    <p:sldId id="275" r:id="rId8"/>
    <p:sldId id="276" r:id="rId9"/>
    <p:sldId id="258" r:id="rId10"/>
    <p:sldId id="271" r:id="rId11"/>
    <p:sldId id="269" r:id="rId12"/>
    <p:sldId id="270" r:id="rId13"/>
    <p:sldId id="27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0C5"/>
    <a:srgbClr val="41A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7" autoAdjust="0"/>
    <p:restoredTop sz="95597" autoAdjust="0"/>
  </p:normalViewPr>
  <p:slideViewPr>
    <p:cSldViewPr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3AD60-DEE7-44D7-8F30-43C351D1D71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2D00D-F771-401D-8F30-06438235F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76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D00D-F771-401D-8F30-06438235F15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84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Система SelfyCheck Regular представлена Глюкометром SelfyCheck Regular и тест-полосками SelfyCheck Regular № 50 в которых используется ферментная основа - </a:t>
            </a:r>
            <a:r>
              <a:rPr lang="ru-RU" dirty="0" err="1"/>
              <a:t>глюкозооксидаза</a:t>
            </a:r>
            <a:r>
              <a:rPr lang="ru-RU" dirty="0"/>
              <a:t>. Резервные позиции </a:t>
            </a:r>
            <a:r>
              <a:rPr lang="ru-RU" dirty="0" err="1"/>
              <a:t>упаковк</a:t>
            </a:r>
            <a:r>
              <a:rPr lang="ru-RU" dirty="0"/>
              <a:t> №10 (стартовый набор), №25 и №100. Для системы используются только оригинальные тест-полоски </a:t>
            </a:r>
            <a:r>
              <a:rPr lang="en-US" dirty="0"/>
              <a:t>SelfyCheck Regular</a:t>
            </a:r>
            <a:r>
              <a:rPr lang="ru-RU" dirty="0"/>
              <a:t>. Срок хранения тест-полосок 24 месяца и срок годности - 6 месяцев с момента вскрытия тубуса.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D00D-F771-401D-8F30-06438235F15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949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D00D-F771-401D-8F30-06438235F15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531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2D00D-F771-401D-8F30-06438235F15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71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2D00D-F771-401D-8F30-06438235F15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402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2D00D-F771-401D-8F30-06438235F15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00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2D00D-F771-401D-8F30-06438235F15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957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2D00D-F771-401D-8F30-06438235F15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433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880C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2105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4741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9825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35360" y="1825624"/>
            <a:ext cx="5181600" cy="477172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77172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05222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681163"/>
            <a:ext cx="547754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05074"/>
            <a:ext cx="5477546" cy="4092277"/>
          </a:xfrm>
        </p:spPr>
        <p:txBody>
          <a:bodyPr/>
          <a:lstStyle>
            <a:lvl1pPr>
              <a:lnSpc>
                <a:spcPts val="2000"/>
              </a:lnSpc>
              <a:defRPr/>
            </a:lvl1pPr>
            <a:lvl2pPr>
              <a:lnSpc>
                <a:spcPts val="2000"/>
              </a:lnSpc>
              <a:defRPr/>
            </a:lvl2pPr>
            <a:lvl3pPr>
              <a:lnSpc>
                <a:spcPts val="2000"/>
              </a:lnSpc>
              <a:defRPr/>
            </a:lvl3pPr>
            <a:lvl4pPr>
              <a:lnSpc>
                <a:spcPts val="2000"/>
              </a:lnSpc>
              <a:defRPr/>
            </a:lvl4pPr>
            <a:lvl5pPr>
              <a:lnSpc>
                <a:spcPts val="2000"/>
              </a:lnSpc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092277"/>
          </a:xfrm>
        </p:spPr>
        <p:txBody>
          <a:bodyPr/>
          <a:lstStyle>
            <a:lvl1pPr>
              <a:lnSpc>
                <a:spcPts val="2000"/>
              </a:lnSpc>
              <a:defRPr/>
            </a:lvl1pPr>
            <a:lvl2pPr>
              <a:lnSpc>
                <a:spcPts val="2000"/>
              </a:lnSpc>
              <a:defRPr/>
            </a:lvl2pPr>
            <a:lvl3pPr>
              <a:lnSpc>
                <a:spcPts val="2000"/>
              </a:lnSpc>
              <a:defRPr/>
            </a:lvl3pPr>
            <a:lvl4pPr>
              <a:lnSpc>
                <a:spcPts val="2000"/>
              </a:lnSpc>
              <a:defRPr/>
            </a:lvl4pPr>
            <a:lvl5pPr>
              <a:lnSpc>
                <a:spcPts val="2000"/>
              </a:lnSpc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0855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51192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857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5840" y="987425"/>
            <a:ext cx="7200800" cy="56099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5360" y="2057399"/>
            <a:ext cx="3932237" cy="45399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8384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6816080" y="1826297"/>
            <a:ext cx="5040560" cy="477135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>
          <a:xfrm>
            <a:off x="335361" y="2708675"/>
            <a:ext cx="6007125" cy="15124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2"/>
          </p:nvPr>
        </p:nvSpPr>
        <p:spPr>
          <a:xfrm>
            <a:off x="335360" y="4356697"/>
            <a:ext cx="6007125" cy="2240953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334963" y="1825625"/>
            <a:ext cx="6007100" cy="73977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167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34963" y="1989138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1"/>
          </p:nvPr>
        </p:nvSpPr>
        <p:spPr>
          <a:xfrm>
            <a:off x="3216275" y="1989138"/>
            <a:ext cx="2303463" cy="460851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6095801" y="1988840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3"/>
          </p:nvPr>
        </p:nvSpPr>
        <p:spPr>
          <a:xfrm>
            <a:off x="8977113" y="1988840"/>
            <a:ext cx="2303463" cy="460851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436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880C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22560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95797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36621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35360" y="1825624"/>
            <a:ext cx="5181600" cy="477172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77172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56787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681163"/>
            <a:ext cx="547754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05074"/>
            <a:ext cx="5477546" cy="4092277"/>
          </a:xfrm>
        </p:spPr>
        <p:txBody>
          <a:bodyPr/>
          <a:lstStyle>
            <a:lvl1pPr>
              <a:lnSpc>
                <a:spcPts val="2000"/>
              </a:lnSpc>
              <a:defRPr/>
            </a:lvl1pPr>
            <a:lvl2pPr>
              <a:lnSpc>
                <a:spcPts val="2000"/>
              </a:lnSpc>
              <a:defRPr/>
            </a:lvl2pPr>
            <a:lvl3pPr>
              <a:lnSpc>
                <a:spcPts val="2000"/>
              </a:lnSpc>
              <a:defRPr/>
            </a:lvl3pPr>
            <a:lvl4pPr>
              <a:lnSpc>
                <a:spcPts val="2000"/>
              </a:lnSpc>
              <a:defRPr/>
            </a:lvl4pPr>
            <a:lvl5pPr>
              <a:lnSpc>
                <a:spcPts val="2000"/>
              </a:lnSpc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092277"/>
          </a:xfrm>
        </p:spPr>
        <p:txBody>
          <a:bodyPr/>
          <a:lstStyle>
            <a:lvl1pPr>
              <a:lnSpc>
                <a:spcPts val="2000"/>
              </a:lnSpc>
              <a:defRPr/>
            </a:lvl1pPr>
            <a:lvl2pPr>
              <a:lnSpc>
                <a:spcPts val="2000"/>
              </a:lnSpc>
              <a:defRPr/>
            </a:lvl2pPr>
            <a:lvl3pPr>
              <a:lnSpc>
                <a:spcPts val="2000"/>
              </a:lnSpc>
              <a:defRPr/>
            </a:lvl3pPr>
            <a:lvl4pPr>
              <a:lnSpc>
                <a:spcPts val="2000"/>
              </a:lnSpc>
              <a:defRPr/>
            </a:lvl4pPr>
            <a:lvl5pPr>
              <a:lnSpc>
                <a:spcPts val="2000"/>
              </a:lnSpc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62112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69080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8676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5840" y="987425"/>
            <a:ext cx="7200800" cy="56099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5360" y="2057399"/>
            <a:ext cx="3932237" cy="45399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92930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6816080" y="1826297"/>
            <a:ext cx="5040560" cy="477135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>
          <a:xfrm>
            <a:off x="335361" y="2708675"/>
            <a:ext cx="6007125" cy="15124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2"/>
          </p:nvPr>
        </p:nvSpPr>
        <p:spPr>
          <a:xfrm>
            <a:off x="335360" y="4356697"/>
            <a:ext cx="6007125" cy="2240953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334963" y="1825625"/>
            <a:ext cx="6007100" cy="73977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98254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34963" y="1989138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1"/>
          </p:nvPr>
        </p:nvSpPr>
        <p:spPr>
          <a:xfrm>
            <a:off x="3216275" y="1989138"/>
            <a:ext cx="2303463" cy="460851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6095801" y="1988840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3"/>
          </p:nvPr>
        </p:nvSpPr>
        <p:spPr>
          <a:xfrm>
            <a:off x="8977113" y="1988840"/>
            <a:ext cx="2303463" cy="460851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460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880C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97731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1008112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98130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335" y="2779423"/>
            <a:ext cx="4572396" cy="40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14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5840" y="987425"/>
            <a:ext cx="7200800" cy="56099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5360" y="2057399"/>
            <a:ext cx="3932237" cy="45399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33930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07091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5840" y="987425"/>
            <a:ext cx="7200800" cy="56099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5360" y="2057399"/>
            <a:ext cx="3932237" cy="45399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572367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6816080" y="1826297"/>
            <a:ext cx="5040560" cy="477135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>
          <a:xfrm>
            <a:off x="335361" y="2708675"/>
            <a:ext cx="6007125" cy="15124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2"/>
          </p:nvPr>
        </p:nvSpPr>
        <p:spPr>
          <a:xfrm>
            <a:off x="335360" y="4356697"/>
            <a:ext cx="6007125" cy="2240953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334963" y="1825625"/>
            <a:ext cx="6007100" cy="73977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996613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34963" y="1989138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1"/>
          </p:nvPr>
        </p:nvSpPr>
        <p:spPr>
          <a:xfrm>
            <a:off x="3216275" y="1989138"/>
            <a:ext cx="2303463" cy="460851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6095801" y="1988840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3"/>
          </p:nvPr>
        </p:nvSpPr>
        <p:spPr>
          <a:xfrm>
            <a:off x="8977113" y="1988840"/>
            <a:ext cx="2303463" cy="460851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044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34227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681163"/>
            <a:ext cx="547754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05074"/>
            <a:ext cx="5477546" cy="4092277"/>
          </a:xfrm>
        </p:spPr>
        <p:txBody>
          <a:bodyPr/>
          <a:lstStyle>
            <a:lvl1pPr>
              <a:lnSpc>
                <a:spcPts val="2000"/>
              </a:lnSpc>
              <a:defRPr/>
            </a:lvl1pPr>
            <a:lvl2pPr>
              <a:lnSpc>
                <a:spcPts val="2000"/>
              </a:lnSpc>
              <a:defRPr/>
            </a:lvl2pPr>
            <a:lvl3pPr>
              <a:lnSpc>
                <a:spcPts val="2000"/>
              </a:lnSpc>
              <a:defRPr/>
            </a:lvl3pPr>
            <a:lvl4pPr>
              <a:lnSpc>
                <a:spcPts val="2000"/>
              </a:lnSpc>
              <a:defRPr/>
            </a:lvl4pPr>
            <a:lvl5pPr>
              <a:lnSpc>
                <a:spcPts val="2000"/>
              </a:lnSpc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092277"/>
          </a:xfrm>
        </p:spPr>
        <p:txBody>
          <a:bodyPr/>
          <a:lstStyle>
            <a:lvl1pPr>
              <a:lnSpc>
                <a:spcPts val="2000"/>
              </a:lnSpc>
              <a:defRPr/>
            </a:lvl1pPr>
            <a:lvl2pPr>
              <a:lnSpc>
                <a:spcPts val="2000"/>
              </a:lnSpc>
              <a:defRPr/>
            </a:lvl2pPr>
            <a:lvl3pPr>
              <a:lnSpc>
                <a:spcPts val="2000"/>
              </a:lnSpc>
              <a:defRPr/>
            </a:lvl3pPr>
            <a:lvl4pPr>
              <a:lnSpc>
                <a:spcPts val="2000"/>
              </a:lnSpc>
              <a:defRPr/>
            </a:lvl4pPr>
            <a:lvl5pPr>
              <a:lnSpc>
                <a:spcPts val="2000"/>
              </a:lnSpc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730984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5840" y="987425"/>
            <a:ext cx="7200800" cy="56099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5360" y="2057399"/>
            <a:ext cx="3932237" cy="45399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56126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6816080" y="1826297"/>
            <a:ext cx="5040560" cy="477135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>
          <a:xfrm>
            <a:off x="335361" y="2708675"/>
            <a:ext cx="6007125" cy="15124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2"/>
          </p:nvPr>
        </p:nvSpPr>
        <p:spPr>
          <a:xfrm>
            <a:off x="335360" y="4356697"/>
            <a:ext cx="6007125" cy="2240953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334963" y="1825625"/>
            <a:ext cx="6007100" cy="73977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836182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34963" y="1989138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1"/>
          </p:nvPr>
        </p:nvSpPr>
        <p:spPr>
          <a:xfrm>
            <a:off x="3216275" y="1989138"/>
            <a:ext cx="2303463" cy="460851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6095801" y="1988840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3"/>
          </p:nvPr>
        </p:nvSpPr>
        <p:spPr>
          <a:xfrm>
            <a:off x="8977113" y="1988840"/>
            <a:ext cx="2303463" cy="460851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7921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45531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5840" y="987425"/>
            <a:ext cx="7200800" cy="56099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5360" y="2057399"/>
            <a:ext cx="3932237" cy="45399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524007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6816080" y="1826297"/>
            <a:ext cx="5040560" cy="477135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>
          <a:xfrm>
            <a:off x="335361" y="2708675"/>
            <a:ext cx="6007125" cy="15124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2"/>
          </p:nvPr>
        </p:nvSpPr>
        <p:spPr>
          <a:xfrm>
            <a:off x="335360" y="4356697"/>
            <a:ext cx="6007125" cy="2240953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334963" y="1825625"/>
            <a:ext cx="6007100" cy="73977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844355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34963" y="1989138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1"/>
          </p:nvPr>
        </p:nvSpPr>
        <p:spPr>
          <a:xfrm>
            <a:off x="3216275" y="1989138"/>
            <a:ext cx="2303463" cy="460851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6095801" y="1988840"/>
            <a:ext cx="2665412" cy="4608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3"/>
          </p:nvPr>
        </p:nvSpPr>
        <p:spPr>
          <a:xfrm>
            <a:off x="8977113" y="1988840"/>
            <a:ext cx="2303463" cy="460851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00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693" y="2787801"/>
            <a:ext cx="4572396" cy="40724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0305" cy="59502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825624"/>
            <a:ext cx="11521280" cy="4807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02" y="0"/>
            <a:ext cx="3359187" cy="24020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2" y="5877272"/>
            <a:ext cx="963251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6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880C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5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335" y="2779423"/>
            <a:ext cx="4572396" cy="40785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0305" cy="59502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825624"/>
            <a:ext cx="11521280" cy="4807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2" y="5877272"/>
            <a:ext cx="963251" cy="7559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09" y="0"/>
            <a:ext cx="3353091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5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880C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5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0305" cy="59502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825624"/>
            <a:ext cx="11521280" cy="4807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2" y="5877272"/>
            <a:ext cx="963251" cy="7559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321" y="308273"/>
            <a:ext cx="1200327" cy="108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4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5" r:id="rId2"/>
    <p:sldLayoutId id="2147483712" r:id="rId3"/>
    <p:sldLayoutId id="214748371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880C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5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335" y="2779423"/>
            <a:ext cx="4572396" cy="40785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825624"/>
            <a:ext cx="11521280" cy="4807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2" y="5877272"/>
            <a:ext cx="963251" cy="7559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09" y="0"/>
            <a:ext cx="3353091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0" r:id="rId2"/>
    <p:sldLayoutId id="2147483701" r:id="rId3"/>
    <p:sldLayoutId id="21474837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880C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5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0305" cy="59502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825624"/>
            <a:ext cx="11521280" cy="4807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02" y="0"/>
            <a:ext cx="3359187" cy="24020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2" y="5877272"/>
            <a:ext cx="963251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0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8" r:id="rId3"/>
    <p:sldLayoutId id="2147483679" r:id="rId4"/>
    <p:sldLayoutId id="214748368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880C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5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825624"/>
            <a:ext cx="11521280" cy="4807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02" y="0"/>
            <a:ext cx="3359187" cy="24020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2" y="5877272"/>
            <a:ext cx="963251" cy="7559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693" y="2787801"/>
            <a:ext cx="4572396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01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880C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5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5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gif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368" y="3231857"/>
            <a:ext cx="11408986" cy="1258772"/>
          </a:xfrm>
        </p:spPr>
        <p:txBody>
          <a:bodyPr>
            <a:noAutofit/>
          </a:bodyPr>
          <a:lstStyle/>
          <a:p>
            <a:r>
              <a:rPr lang="ru-RU" sz="3200" dirty="0"/>
              <a:t>СИСТЕМЫ ДЛЯ ОПРЕДЕЛЕНИЯ УРОВНЯ ГЛЮКОЗЫ В КРОВИ</a:t>
            </a:r>
            <a:r>
              <a:rPr lang="en-US" sz="3200" dirty="0"/>
              <a:t> </a:t>
            </a:r>
            <a:r>
              <a:rPr lang="en-US" sz="4400" b="1" dirty="0" err="1" smtClean="0"/>
              <a:t>SelfyCheck</a:t>
            </a:r>
            <a:r>
              <a:rPr lang="ru-RU" sz="4400" b="1" dirty="0" smtClean="0"/>
              <a:t> </a:t>
            </a:r>
            <a:r>
              <a:rPr lang="en-US" sz="4400" b="1" dirty="0" smtClean="0"/>
              <a:t>Regular </a:t>
            </a:r>
            <a:r>
              <a:rPr lang="ru-RU" sz="4400" b="1" dirty="0" smtClean="0"/>
              <a:t>и </a:t>
            </a:r>
            <a:r>
              <a:rPr lang="en-US" sz="4400" b="1" dirty="0" smtClean="0"/>
              <a:t>Prim</a:t>
            </a:r>
            <a:endParaRPr lang="ru-RU" sz="4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879" y="5840291"/>
            <a:ext cx="9144000" cy="864096"/>
          </a:xfrm>
        </p:spPr>
        <p:txBody>
          <a:bodyPr>
            <a:normAutofit/>
          </a:bodyPr>
          <a:lstStyle/>
          <a:p>
            <a:r>
              <a:rPr lang="ru-RU" sz="1800" dirty="0"/>
              <a:t>СОВРЕМЕННЫЙ СТАНДАРТ</a:t>
            </a:r>
          </a:p>
          <a:p>
            <a:r>
              <a:rPr lang="ru-RU" sz="1800" dirty="0"/>
              <a:t>КАЧЕСТВЕННОЙ КОМПЕНСАЦИИ ДИАБЕТА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4EA5E8C-2828-4487-AD1A-10DF7E7451DF}"/>
              </a:ext>
            </a:extLst>
          </p:cNvPr>
          <p:cNvSpPr/>
          <p:nvPr/>
        </p:nvSpPr>
        <p:spPr>
          <a:xfrm>
            <a:off x="11086579" y="6056410"/>
            <a:ext cx="1080120" cy="63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315" t="20316" r="30399" b="10158"/>
          <a:stretch/>
        </p:blipFill>
        <p:spPr>
          <a:xfrm>
            <a:off x="6456040" y="1359649"/>
            <a:ext cx="3173234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6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79" t="-10204" r="-21190" b="-12254"/>
          <a:stretch/>
        </p:blipFill>
        <p:spPr>
          <a:xfrm>
            <a:off x="3282869" y="2330999"/>
            <a:ext cx="3672409" cy="43207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5360" y="365126"/>
            <a:ext cx="8640960" cy="898744"/>
          </a:xfrm>
        </p:spPr>
        <p:txBody>
          <a:bodyPr/>
          <a:lstStyle/>
          <a:p>
            <a:r>
              <a:rPr lang="ru-RU" dirty="0" smtClean="0"/>
              <a:t>Тест-полоски </a:t>
            </a:r>
            <a:r>
              <a:rPr lang="en-US" dirty="0"/>
              <a:t>SELFYCHECK Regular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1"/>
          </p:nvPr>
        </p:nvSpPr>
        <p:spPr>
          <a:xfrm>
            <a:off x="119112" y="3933056"/>
            <a:ext cx="3970576" cy="1917606"/>
          </a:xfrm>
        </p:spPr>
        <p:txBody>
          <a:bodyPr>
            <a:normAutofit/>
          </a:bodyPr>
          <a:lstStyle/>
          <a:p>
            <a:pPr marL="171450" indent="-171450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Глюкометр</a:t>
            </a:r>
          </a:p>
          <a:p>
            <a:pPr marL="171450" indent="-1714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Тест-полоски (10 шт. опция) </a:t>
            </a:r>
          </a:p>
          <a:p>
            <a:pPr marL="171450" indent="-1714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err="1"/>
              <a:t>Прокалыватель</a:t>
            </a:r>
            <a:endParaRPr lang="ru-RU" sz="1400" dirty="0"/>
          </a:p>
          <a:p>
            <a:pPr marL="171450" indent="-1714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Ланцеты (10 шт.)</a:t>
            </a:r>
          </a:p>
          <a:p>
            <a:pPr marL="171450" indent="-1714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Контрольный раствор (опция)</a:t>
            </a:r>
          </a:p>
          <a:p>
            <a:pPr marL="171450" indent="-1714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Шнур для ПК (опция)</a:t>
            </a:r>
          </a:p>
          <a:p>
            <a:pPr marL="171450" indent="-1714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Инструкция/Руководство пользователя</a:t>
            </a:r>
          </a:p>
          <a:p>
            <a:pPr marL="171450" indent="-1714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Чехол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4294967295"/>
          </p:nvPr>
        </p:nvSpPr>
        <p:spPr>
          <a:xfrm>
            <a:off x="335361" y="1826297"/>
            <a:ext cx="6007125" cy="74676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dirty="0"/>
              <a:t>              Срок годности тест-полосок </a:t>
            </a:r>
            <a:r>
              <a:rPr lang="ru-RU" sz="1600" dirty="0">
                <a:solidFill>
                  <a:srgbClr val="FF0000"/>
                </a:solidFill>
              </a:rPr>
              <a:t>24</a:t>
            </a:r>
            <a:r>
              <a:rPr lang="ru-RU" sz="1600" dirty="0"/>
              <a:t> месяца 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dirty="0"/>
              <a:t>              </a:t>
            </a:r>
            <a:r>
              <a:rPr lang="ru-RU" sz="1600" dirty="0">
                <a:solidFill>
                  <a:srgbClr val="FF0000"/>
                </a:solidFill>
              </a:rPr>
              <a:t>6</a:t>
            </a:r>
            <a:r>
              <a:rPr lang="ru-RU" sz="1600" dirty="0"/>
              <a:t> месяцев с момента вскрытия тубуса</a:t>
            </a:r>
          </a:p>
        </p:txBody>
      </p:sp>
      <p:sp>
        <p:nvSpPr>
          <p:cNvPr id="26" name="Текст 11"/>
          <p:cNvSpPr>
            <a:spLocks noGrp="1"/>
          </p:cNvSpPr>
          <p:nvPr>
            <p:ph type="body" sz="quarter" idx="11"/>
          </p:nvPr>
        </p:nvSpPr>
        <p:spPr>
          <a:xfrm>
            <a:off x="7568070" y="2204864"/>
            <a:ext cx="3312368" cy="498735"/>
          </a:xfrm>
        </p:spPr>
        <p:txBody>
          <a:bodyPr>
            <a:normAutofit/>
          </a:bodyPr>
          <a:lstStyle/>
          <a:p>
            <a:r>
              <a:rPr lang="ru-RU" sz="1200" dirty="0">
                <a:solidFill>
                  <a:srgbClr val="0880C5"/>
                </a:solidFill>
              </a:rPr>
              <a:t>Фермент </a:t>
            </a:r>
            <a:r>
              <a:rPr lang="en-US" sz="1200" dirty="0">
                <a:solidFill>
                  <a:srgbClr val="0880C5"/>
                </a:solidFill>
              </a:rPr>
              <a:t>GOD</a:t>
            </a:r>
            <a:r>
              <a:rPr lang="ru-RU" sz="1200" dirty="0">
                <a:solidFill>
                  <a:srgbClr val="0880C5"/>
                </a:solidFill>
              </a:rPr>
              <a:t> (глюкозооксидаза)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656477"/>
            <a:ext cx="504056" cy="8987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347" y="4636316"/>
            <a:ext cx="2466920" cy="1830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72" y="2703599"/>
            <a:ext cx="1580782" cy="1797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24" y="2865723"/>
            <a:ext cx="1429201" cy="1667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995" y="2920581"/>
            <a:ext cx="1424870" cy="15894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FA81418-6395-45D4-98F9-2399725868A6}"/>
              </a:ext>
            </a:extLst>
          </p:cNvPr>
          <p:cNvSpPr/>
          <p:nvPr/>
        </p:nvSpPr>
        <p:spPr>
          <a:xfrm>
            <a:off x="10984110" y="5995329"/>
            <a:ext cx="1080120" cy="63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78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037" y="110395"/>
            <a:ext cx="8640960" cy="770013"/>
          </a:xfrm>
        </p:spPr>
        <p:txBody>
          <a:bodyPr>
            <a:normAutofit fontScale="90000"/>
          </a:bodyPr>
          <a:lstStyle/>
          <a:p>
            <a:r>
              <a:rPr lang="ru-RU" dirty="0"/>
              <a:t>Ферментные системы</a:t>
            </a:r>
            <a:br>
              <a:rPr lang="ru-RU" dirty="0"/>
            </a:br>
            <a:r>
              <a:rPr lang="ru-RU" dirty="0"/>
              <a:t>глюкометров </a:t>
            </a:r>
            <a:r>
              <a:rPr lang="en-US" dirty="0"/>
              <a:t>SELFYCHECK </a:t>
            </a:r>
            <a:r>
              <a:rPr lang="en-US" dirty="0" smtClean="0"/>
              <a:t>Regular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38631" y="-126399"/>
            <a:ext cx="1026404" cy="4536802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06429" y="2953103"/>
            <a:ext cx="4320480" cy="3613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Фермент </a:t>
            </a:r>
            <a:r>
              <a:rPr lang="en-US" sz="1600" dirty="0"/>
              <a:t>GOD</a:t>
            </a:r>
            <a:r>
              <a:rPr lang="ru-RU" sz="1600" dirty="0"/>
              <a:t> (глюкозооксидаза) в тест-полосках </a:t>
            </a:r>
            <a:r>
              <a:rPr lang="en-US" sz="1600" dirty="0"/>
              <a:t>SELFYCHECK Regular</a:t>
            </a:r>
            <a:r>
              <a:rPr lang="ru-RU" sz="1600" dirty="0"/>
              <a:t>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>
                <a:solidFill>
                  <a:srgbClr val="0880C5"/>
                </a:solidFill>
              </a:rPr>
              <a:t>СПЕЦИФИЧНОСТЬ</a:t>
            </a:r>
            <a:r>
              <a:rPr lang="ru-RU" sz="1600" dirty="0"/>
              <a:t> – глюкозооксидаза   специфична только для глюкозы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>
                <a:solidFill>
                  <a:srgbClr val="0880C5"/>
                </a:solidFill>
              </a:rPr>
              <a:t>СТАБИЛЬНОСТЬ</a:t>
            </a:r>
            <a:r>
              <a:rPr lang="ru-RU" sz="1600" dirty="0"/>
              <a:t> – глюкозооксидаза    стабильный фермент в течение длительного времени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6" y="3936149"/>
            <a:ext cx="431858" cy="7700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6" y="5194931"/>
            <a:ext cx="431858" cy="77001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1D84748-C4AA-44F2-82BA-C2F152BF06EF}"/>
              </a:ext>
            </a:extLst>
          </p:cNvPr>
          <p:cNvSpPr/>
          <p:nvPr/>
        </p:nvSpPr>
        <p:spPr>
          <a:xfrm>
            <a:off x="10984110" y="5995329"/>
            <a:ext cx="1080120" cy="63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8" name="Рисунок 7" descr="Изображение выглядит как бутылка, сидит, стол, лосьон&#10;&#10;Автоматически созданное описание">
            <a:extLst>
              <a:ext uri="{FF2B5EF4-FFF2-40B4-BE49-F238E27FC236}">
                <a16:creationId xmlns:a16="http://schemas.microsoft.com/office/drawing/2014/main" id="{72CEEC19-6360-4895-94ED-9187CF1450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6" t="4358" r="36453"/>
          <a:stretch/>
        </p:blipFill>
        <p:spPr>
          <a:xfrm>
            <a:off x="7131764" y="57043"/>
            <a:ext cx="1561777" cy="310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8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33" r="-1188" b="-1"/>
          <a:stretch/>
        </p:blipFill>
        <p:spPr>
          <a:xfrm>
            <a:off x="7933206" y="4479635"/>
            <a:ext cx="2775735" cy="21328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5360" y="365126"/>
            <a:ext cx="8640960" cy="739776"/>
          </a:xfrm>
        </p:spPr>
        <p:txBody>
          <a:bodyPr/>
          <a:lstStyle/>
          <a:p>
            <a:r>
              <a:rPr lang="ru-RU" dirty="0" smtClean="0"/>
              <a:t>Тест-полоски </a:t>
            </a:r>
            <a:r>
              <a:rPr lang="en-US" dirty="0"/>
              <a:t>SELFYCHECK Prim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1"/>
          </p:nvPr>
        </p:nvSpPr>
        <p:spPr>
          <a:xfrm>
            <a:off x="2983894" y="3385205"/>
            <a:ext cx="4467650" cy="1723646"/>
          </a:xfrm>
        </p:spPr>
        <p:txBody>
          <a:bodyPr>
            <a:normAutofit/>
          </a:bodyPr>
          <a:lstStyle/>
          <a:p>
            <a:pPr marL="285750" indent="-285750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Глюкометр</a:t>
            </a:r>
          </a:p>
          <a:p>
            <a:pPr marL="285750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Тест-полоски (10 шт. опция)</a:t>
            </a:r>
          </a:p>
          <a:p>
            <a:pPr marL="285750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err="1"/>
              <a:t>Прокалыватель</a:t>
            </a:r>
            <a:endParaRPr lang="ru-RU" sz="1400" dirty="0"/>
          </a:p>
          <a:p>
            <a:pPr marL="285750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Ланцеты (10 шт.)</a:t>
            </a:r>
          </a:p>
          <a:p>
            <a:pPr marL="285750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Контрольный раствор (опция)</a:t>
            </a:r>
          </a:p>
          <a:p>
            <a:pPr marL="285750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Шнур для ПК (опция)</a:t>
            </a:r>
          </a:p>
          <a:p>
            <a:pPr marL="285750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Инструкция/Руководство пользователя</a:t>
            </a:r>
          </a:p>
          <a:p>
            <a:pPr marL="285750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Чехол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body" sz="quarter" idx="13"/>
          </p:nvPr>
        </p:nvSpPr>
        <p:spPr>
          <a:xfrm>
            <a:off x="334962" y="1628800"/>
            <a:ext cx="5473006" cy="88693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ru-RU" dirty="0"/>
              <a:t>              Срок годности тест-полосок </a:t>
            </a:r>
            <a:r>
              <a:rPr lang="ru-RU" dirty="0">
                <a:solidFill>
                  <a:srgbClr val="FF0000"/>
                </a:solidFill>
              </a:rPr>
              <a:t>21</a:t>
            </a:r>
            <a:r>
              <a:rPr lang="ru-RU" dirty="0"/>
              <a:t> месяц  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ru-RU" dirty="0"/>
              <a:t>              </a:t>
            </a:r>
            <a:r>
              <a:rPr lang="ru-RU" dirty="0">
                <a:solidFill>
                  <a:srgbClr val="FF0000"/>
                </a:solidFill>
              </a:rPr>
              <a:t>6</a:t>
            </a:r>
            <a:r>
              <a:rPr lang="ru-RU" dirty="0"/>
              <a:t> месяцев с момента вскрытия тубуса</a:t>
            </a:r>
          </a:p>
        </p:txBody>
      </p:sp>
      <p:sp>
        <p:nvSpPr>
          <p:cNvPr id="26" name="Текст 11"/>
          <p:cNvSpPr>
            <a:spLocks noGrp="1"/>
          </p:cNvSpPr>
          <p:nvPr>
            <p:ph type="body" sz="quarter" idx="4294967295"/>
          </p:nvPr>
        </p:nvSpPr>
        <p:spPr>
          <a:xfrm>
            <a:off x="6633093" y="2017261"/>
            <a:ext cx="5162533" cy="498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dirty="0">
                <a:solidFill>
                  <a:srgbClr val="0880C5"/>
                </a:solidFill>
              </a:rPr>
              <a:t>Фермент </a:t>
            </a:r>
            <a:r>
              <a:rPr lang="en-US" sz="1600" dirty="0">
                <a:solidFill>
                  <a:srgbClr val="0880C5"/>
                </a:solidFill>
              </a:rPr>
              <a:t>GDH-FAD (</a:t>
            </a:r>
            <a:r>
              <a:rPr lang="ru-RU" sz="1600" dirty="0" err="1">
                <a:solidFill>
                  <a:srgbClr val="0880C5"/>
                </a:solidFill>
              </a:rPr>
              <a:t>глюкозодегидрогеназа</a:t>
            </a:r>
            <a:r>
              <a:rPr lang="ru-RU" sz="1600" dirty="0">
                <a:solidFill>
                  <a:srgbClr val="0880C5"/>
                </a:solidFill>
              </a:rPr>
              <a:t>) </a:t>
            </a:r>
          </a:p>
          <a:p>
            <a:pPr marL="0" indent="0" algn="ctr">
              <a:buNone/>
            </a:pPr>
            <a:endParaRPr lang="ru-RU" sz="1600" dirty="0">
              <a:solidFill>
                <a:srgbClr val="0880C5"/>
              </a:solidFill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412776"/>
            <a:ext cx="504056" cy="8987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9" y="2549946"/>
            <a:ext cx="2552980" cy="34323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483" y="2660107"/>
            <a:ext cx="1624143" cy="1848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854" y="2727987"/>
            <a:ext cx="1525629" cy="17236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412" y="2727987"/>
            <a:ext cx="1455251" cy="16452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F11853-0355-4F4D-9456-8957C64C6398}"/>
              </a:ext>
            </a:extLst>
          </p:cNvPr>
          <p:cNvSpPr/>
          <p:nvPr/>
        </p:nvSpPr>
        <p:spPr>
          <a:xfrm>
            <a:off x="10984110" y="5995329"/>
            <a:ext cx="1080120" cy="63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10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037" y="110395"/>
            <a:ext cx="8640960" cy="770013"/>
          </a:xfrm>
        </p:spPr>
        <p:txBody>
          <a:bodyPr>
            <a:normAutofit fontScale="90000"/>
          </a:bodyPr>
          <a:lstStyle/>
          <a:p>
            <a:r>
              <a:rPr lang="ru-RU" dirty="0"/>
              <a:t>Ферментные системы</a:t>
            </a:r>
            <a:br>
              <a:rPr lang="ru-RU" dirty="0"/>
            </a:br>
            <a:r>
              <a:rPr lang="ru-RU" dirty="0"/>
              <a:t>глюкометров </a:t>
            </a:r>
            <a:r>
              <a:rPr lang="en-US" dirty="0"/>
              <a:t>SELFYCHECK </a:t>
            </a:r>
            <a:r>
              <a:rPr lang="en-US" dirty="0" smtClean="0"/>
              <a:t>Prim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1D84748-C4AA-44F2-82BA-C2F152BF06EF}"/>
              </a:ext>
            </a:extLst>
          </p:cNvPr>
          <p:cNvSpPr/>
          <p:nvPr/>
        </p:nvSpPr>
        <p:spPr>
          <a:xfrm>
            <a:off x="10984110" y="5995329"/>
            <a:ext cx="1080120" cy="63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230CF5FF-A945-4489-80AB-7FCDC1FEB700}"/>
              </a:ext>
            </a:extLst>
          </p:cNvPr>
          <p:cNvSpPr txBox="1">
            <a:spLocks/>
          </p:cNvSpPr>
          <p:nvPr/>
        </p:nvSpPr>
        <p:spPr>
          <a:xfrm>
            <a:off x="1171686" y="3273448"/>
            <a:ext cx="5330128" cy="4627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/>
              <a:t>Фермент </a:t>
            </a:r>
            <a:r>
              <a:rPr lang="en-US" sz="1600" dirty="0"/>
              <a:t>GDH-FAD</a:t>
            </a:r>
            <a:r>
              <a:rPr lang="ru-RU" sz="1600" dirty="0"/>
              <a:t> (флавин-аденин-</a:t>
            </a:r>
            <a:r>
              <a:rPr lang="ru-RU" sz="1600" dirty="0" err="1"/>
              <a:t>динуклеотид</a:t>
            </a:r>
            <a:r>
              <a:rPr lang="ru-RU" sz="1600" dirty="0"/>
              <a:t>) в тест-полосках </a:t>
            </a:r>
            <a:r>
              <a:rPr lang="en-US" sz="1600" dirty="0"/>
              <a:t>SELFYCHECK Prim</a:t>
            </a:r>
            <a:r>
              <a:rPr lang="ru-RU" sz="1600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0880C5"/>
                </a:solidFill>
              </a:rPr>
              <a:t>СПЕЦИФИЧНОСТЬ</a:t>
            </a:r>
            <a:r>
              <a:rPr lang="ru-RU" sz="1600" dirty="0"/>
              <a:t> – не взаимодействует  с </a:t>
            </a:r>
            <a:r>
              <a:rPr lang="ru-RU" sz="1600" dirty="0" err="1"/>
              <a:t>неглюкозными</a:t>
            </a:r>
            <a:r>
              <a:rPr lang="ru-RU" sz="1600" dirty="0"/>
              <a:t> сахарами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0880C5"/>
                </a:solidFill>
              </a:rPr>
              <a:t>СТАБИЛЬНОСТЬ</a:t>
            </a:r>
            <a:r>
              <a:rPr lang="ru-RU" sz="1600" dirty="0"/>
              <a:t> – кислород не участвует в реакции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7071B1-41B6-4BA0-B669-CB85D9522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32" y="4228801"/>
            <a:ext cx="431858" cy="7700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3ECE75-FA0D-4D57-8DD4-E0426E6CED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32" y="5494173"/>
            <a:ext cx="431858" cy="770012"/>
          </a:xfrm>
          <a:prstGeom prst="rect">
            <a:avLst/>
          </a:prstGeom>
        </p:spPr>
      </p:pic>
      <p:pic>
        <p:nvPicPr>
          <p:cNvPr id="12" name="Объект 7">
            <a:extLst>
              <a:ext uri="{FF2B5EF4-FFF2-40B4-BE49-F238E27FC236}">
                <a16:creationId xmlns:a16="http://schemas.microsoft.com/office/drawing/2014/main" id="{7109A880-F6FB-4A31-ADBB-6CFF8EB74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7930" y="164092"/>
            <a:ext cx="1031024" cy="4536504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бъект, часы&#10;&#10;Автоматически созданное описание">
            <a:extLst>
              <a:ext uri="{FF2B5EF4-FFF2-40B4-BE49-F238E27FC236}">
                <a16:creationId xmlns:a16="http://schemas.microsoft.com/office/drawing/2014/main" id="{11380549-2AF7-49D5-A847-DCD1CAC1A8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2" r="26621"/>
          <a:stretch/>
        </p:blipFill>
        <p:spPr>
          <a:xfrm>
            <a:off x="6816080" y="332655"/>
            <a:ext cx="2198115" cy="280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2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804811"/>
            <a:ext cx="9789298" cy="32810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355501"/>
            <a:ext cx="8640960" cy="1101363"/>
          </a:xfrm>
        </p:spPr>
        <p:txBody>
          <a:bodyPr/>
          <a:lstStyle/>
          <a:p>
            <a:r>
              <a:rPr lang="ru-RU" dirty="0"/>
              <a:t>Процесс мониторинга</a:t>
            </a:r>
            <a:br>
              <a:rPr lang="ru-RU" dirty="0"/>
            </a:br>
            <a:r>
              <a:rPr lang="ru-RU" dirty="0"/>
              <a:t>Электрохимический метод измерения</a:t>
            </a:r>
          </a:p>
        </p:txBody>
      </p:sp>
      <p:sp>
        <p:nvSpPr>
          <p:cNvPr id="34" name="Текст 4"/>
          <p:cNvSpPr txBox="1">
            <a:spLocks/>
          </p:cNvSpPr>
          <p:nvPr/>
        </p:nvSpPr>
        <p:spPr>
          <a:xfrm>
            <a:off x="1496832" y="4120205"/>
            <a:ext cx="1602715" cy="4500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200" dirty="0"/>
              <a:t>ферментная реакция</a:t>
            </a:r>
          </a:p>
        </p:txBody>
      </p:sp>
      <p:sp>
        <p:nvSpPr>
          <p:cNvPr id="38" name="Текст 4"/>
          <p:cNvSpPr txBox="1">
            <a:spLocks/>
          </p:cNvSpPr>
          <p:nvPr/>
        </p:nvSpPr>
        <p:spPr>
          <a:xfrm>
            <a:off x="3598097" y="4139845"/>
            <a:ext cx="1802810" cy="2441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200" dirty="0"/>
              <a:t>электроды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335360" y="1759558"/>
            <a:ext cx="10009112" cy="974996"/>
            <a:chOff x="335360" y="1846183"/>
            <a:chExt cx="10009112" cy="974996"/>
          </a:xfrm>
        </p:grpSpPr>
        <p:sp>
          <p:nvSpPr>
            <p:cNvPr id="9" name="Текст 4"/>
            <p:cNvSpPr txBox="1">
              <a:spLocks/>
            </p:cNvSpPr>
            <p:nvPr/>
          </p:nvSpPr>
          <p:spPr>
            <a:xfrm>
              <a:off x="335360" y="1846183"/>
              <a:ext cx="10009112" cy="931528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ts val="25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ru-RU" sz="1600" dirty="0"/>
                <a:t>    Электрохимический метод измерения основан на измерении электрического потенциала,     вырабатываемого в ходе реакции фермента с глюкозой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600" dirty="0"/>
                <a:t>    Сигнал передается от электродов тест-полоски на принимающий датчик в глюкометре</a:t>
              </a:r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73" y="1898882"/>
              <a:ext cx="160812" cy="286732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73" y="2534447"/>
              <a:ext cx="160812" cy="286732"/>
            </a:xfrm>
            <a:prstGeom prst="rect">
              <a:avLst/>
            </a:prstGeom>
          </p:spPr>
        </p:pic>
      </p:grpSp>
      <p:sp>
        <p:nvSpPr>
          <p:cNvPr id="32" name="Текст 4"/>
          <p:cNvSpPr txBox="1">
            <a:spLocks/>
          </p:cNvSpPr>
          <p:nvPr/>
        </p:nvSpPr>
        <p:spPr>
          <a:xfrm>
            <a:off x="5499776" y="4133938"/>
            <a:ext cx="1976700" cy="4840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200" dirty="0"/>
              <a:t>электрический потенциал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727717" y="5732073"/>
            <a:ext cx="2434924" cy="709134"/>
            <a:chOff x="1366445" y="5871456"/>
            <a:chExt cx="2434924" cy="709134"/>
          </a:xfrm>
        </p:grpSpPr>
        <p:sp>
          <p:nvSpPr>
            <p:cNvPr id="25" name="Текст 4"/>
            <p:cNvSpPr txBox="1">
              <a:spLocks/>
            </p:cNvSpPr>
            <p:nvPr/>
          </p:nvSpPr>
          <p:spPr>
            <a:xfrm>
              <a:off x="1366445" y="5871456"/>
              <a:ext cx="2434924" cy="70913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ts val="25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1500"/>
                </a:lnSpc>
                <a:spcBef>
                  <a:spcPts val="0"/>
                </a:spcBef>
                <a:buNone/>
              </a:pPr>
              <a:r>
                <a:rPr lang="ru-RU" sz="1200" dirty="0"/>
                <a:t>глюкоза способствует переносу электронов (  ) ферменту</a:t>
              </a:r>
            </a:p>
          </p:txBody>
        </p:sp>
        <p:sp>
          <p:nvSpPr>
            <p:cNvPr id="5" name="Овал 4"/>
            <p:cNvSpPr/>
            <p:nvPr/>
          </p:nvSpPr>
          <p:spPr>
            <a:xfrm>
              <a:off x="3359696" y="6146054"/>
              <a:ext cx="105316" cy="97589"/>
            </a:xfrm>
            <a:prstGeom prst="ellipse">
              <a:avLst/>
            </a:prstGeom>
            <a:solidFill>
              <a:srgbClr val="41A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3128534" y="5731576"/>
            <a:ext cx="2591151" cy="708475"/>
            <a:chOff x="3767262" y="5851709"/>
            <a:chExt cx="2591151" cy="708475"/>
          </a:xfrm>
        </p:grpSpPr>
        <p:sp>
          <p:nvSpPr>
            <p:cNvPr id="39" name="Текст 4"/>
            <p:cNvSpPr txBox="1">
              <a:spLocks/>
            </p:cNvSpPr>
            <p:nvPr/>
          </p:nvSpPr>
          <p:spPr>
            <a:xfrm>
              <a:off x="3767262" y="5851709"/>
              <a:ext cx="2591151" cy="70847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ts val="25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1500"/>
                </a:lnSpc>
                <a:spcBef>
                  <a:spcPts val="0"/>
                </a:spcBef>
                <a:buNone/>
              </a:pPr>
              <a:r>
                <a:rPr lang="ru-RU" sz="1200" dirty="0"/>
                <a:t>фермент способствует переносу электронов (  ) медиатору</a:t>
              </a:r>
            </a:p>
          </p:txBody>
        </p:sp>
        <p:sp>
          <p:nvSpPr>
            <p:cNvPr id="45" name="Овал 44"/>
            <p:cNvSpPr/>
            <p:nvPr/>
          </p:nvSpPr>
          <p:spPr>
            <a:xfrm>
              <a:off x="5846468" y="6121469"/>
              <a:ext cx="105316" cy="97589"/>
            </a:xfrm>
            <a:prstGeom prst="ellipse">
              <a:avLst/>
            </a:prstGeom>
            <a:solidFill>
              <a:srgbClr val="41A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6" name="Текст 4"/>
          <p:cNvSpPr txBox="1">
            <a:spLocks/>
          </p:cNvSpPr>
          <p:nvPr/>
        </p:nvSpPr>
        <p:spPr>
          <a:xfrm>
            <a:off x="5658157" y="5752506"/>
            <a:ext cx="2566669" cy="680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200" dirty="0"/>
              <a:t>Возникает электрический потенциал на электроде в тест-полоске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DF320D-297D-4CCF-A9A8-033B0C82C0D0}"/>
              </a:ext>
            </a:extLst>
          </p:cNvPr>
          <p:cNvSpPr/>
          <p:nvPr/>
        </p:nvSpPr>
        <p:spPr>
          <a:xfrm>
            <a:off x="10984110" y="5995329"/>
            <a:ext cx="1080120" cy="63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540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5360" y="365125"/>
            <a:ext cx="8640960" cy="1047651"/>
          </a:xfrm>
        </p:spPr>
        <p:txBody>
          <a:bodyPr/>
          <a:lstStyle/>
          <a:p>
            <a:r>
              <a:rPr lang="ru-RU" dirty="0"/>
              <a:t>Процесс мониторинга</a:t>
            </a:r>
            <a:br>
              <a:rPr lang="ru-RU" dirty="0"/>
            </a:br>
            <a:r>
              <a:rPr lang="ru-RU" dirty="0"/>
              <a:t>Система электрического фракционирования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На электродах формируется положительный и отрицательный заряд после получения образца крови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Клетки цельной крови будут привлечены к положительному электроду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Глюкометр разделяет цельную кровь на две фракции: гематокрит и плазму для дальнейшей оценки значения глюкозы крови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956" y="1865882"/>
            <a:ext cx="2809436" cy="1244742"/>
          </a:xfrm>
          <a:prstGeom prst="rect">
            <a:avLst/>
          </a:prstGeo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082" y="4843737"/>
            <a:ext cx="2820310" cy="1249559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082" y="3331568"/>
            <a:ext cx="2820310" cy="124956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5A9E86-EA7C-4D69-BDF8-4AE3CDB44B41}"/>
              </a:ext>
            </a:extLst>
          </p:cNvPr>
          <p:cNvSpPr/>
          <p:nvPr/>
        </p:nvSpPr>
        <p:spPr>
          <a:xfrm>
            <a:off x="10984110" y="5995329"/>
            <a:ext cx="1080120" cy="63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58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2332" y="81028"/>
            <a:ext cx="8640960" cy="1325563"/>
          </a:xfrm>
        </p:spPr>
        <p:txBody>
          <a:bodyPr/>
          <a:lstStyle/>
          <a:p>
            <a:r>
              <a:rPr lang="ru-RU" dirty="0"/>
              <a:t>Процесс мониторинга</a:t>
            </a:r>
            <a:br>
              <a:rPr lang="ru-RU" dirty="0"/>
            </a:br>
            <a:r>
              <a:rPr lang="ru-RU" dirty="0"/>
              <a:t>Технология «без кодирования»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308" y="1276259"/>
            <a:ext cx="5192448" cy="5084380"/>
          </a:xfrm>
        </p:spPr>
      </p:pic>
      <p:grpSp>
        <p:nvGrpSpPr>
          <p:cNvPr id="12" name="Группа 11"/>
          <p:cNvGrpSpPr/>
          <p:nvPr/>
        </p:nvGrpSpPr>
        <p:grpSpPr>
          <a:xfrm>
            <a:off x="335360" y="2078783"/>
            <a:ext cx="4032448" cy="1278209"/>
            <a:chOff x="335360" y="1749288"/>
            <a:chExt cx="4032448" cy="1278209"/>
          </a:xfrm>
        </p:grpSpPr>
        <p:sp>
          <p:nvSpPr>
            <p:cNvPr id="8" name="Объект 5"/>
            <p:cNvSpPr txBox="1">
              <a:spLocks/>
            </p:cNvSpPr>
            <p:nvPr/>
          </p:nvSpPr>
          <p:spPr>
            <a:xfrm>
              <a:off x="695400" y="1916832"/>
              <a:ext cx="3672408" cy="111066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ts val="25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ru-RU" sz="2000" dirty="0"/>
                <a:t>исключение ошибок, связанное с неправильным кодированием</a:t>
              </a: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1749288"/>
              <a:ext cx="431858" cy="77001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335360" y="3710901"/>
            <a:ext cx="3097737" cy="770012"/>
            <a:chOff x="8760391" y="1749288"/>
            <a:chExt cx="3097737" cy="770012"/>
          </a:xfrm>
        </p:grpSpPr>
        <p:sp>
          <p:nvSpPr>
            <p:cNvPr id="9" name="Объект 5"/>
            <p:cNvSpPr txBox="1">
              <a:spLocks/>
            </p:cNvSpPr>
            <p:nvPr/>
          </p:nvSpPr>
          <p:spPr>
            <a:xfrm>
              <a:off x="9120336" y="1916832"/>
              <a:ext cx="2737792" cy="5040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ts val="25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ru-RU" sz="2000" dirty="0"/>
                <a:t>экономия времени</a:t>
              </a:r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0391" y="1749288"/>
              <a:ext cx="431858" cy="770012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C65FAAE-6877-4B06-A214-236EE264877E}"/>
              </a:ext>
            </a:extLst>
          </p:cNvPr>
          <p:cNvGrpSpPr/>
          <p:nvPr/>
        </p:nvGrpSpPr>
        <p:grpSpPr>
          <a:xfrm>
            <a:off x="356218" y="4910141"/>
            <a:ext cx="4659662" cy="770012"/>
            <a:chOff x="8760391" y="1749288"/>
            <a:chExt cx="4659662" cy="770012"/>
          </a:xfrm>
        </p:grpSpPr>
        <p:sp>
          <p:nvSpPr>
            <p:cNvPr id="15" name="Объект 5">
              <a:extLst>
                <a:ext uri="{FF2B5EF4-FFF2-40B4-BE49-F238E27FC236}">
                  <a16:creationId xmlns:a16="http://schemas.microsoft.com/office/drawing/2014/main" id="{B548BF8D-C3A9-4200-91EA-146046F43F54}"/>
                </a:ext>
              </a:extLst>
            </p:cNvPr>
            <p:cNvSpPr txBox="1">
              <a:spLocks/>
            </p:cNvSpPr>
            <p:nvPr/>
          </p:nvSpPr>
          <p:spPr>
            <a:xfrm>
              <a:off x="9120335" y="1916832"/>
              <a:ext cx="4299718" cy="50405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ts val="25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5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dirty="0"/>
                <a:t>Исключение дополнительных манипуляций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96363591-8B2F-45C9-9548-B877328CA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0391" y="1749288"/>
              <a:ext cx="431858" cy="770012"/>
            </a:xfrm>
            <a:prstGeom prst="rect">
              <a:avLst/>
            </a:prstGeom>
          </p:spPr>
        </p:pic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8F688E-9AF2-4846-8637-6BC64B393033}"/>
              </a:ext>
            </a:extLst>
          </p:cNvPr>
          <p:cNvSpPr/>
          <p:nvPr/>
        </p:nvSpPr>
        <p:spPr>
          <a:xfrm>
            <a:off x="10984110" y="5995329"/>
            <a:ext cx="1080120" cy="63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2085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lfycheck">
      <a:majorFont>
        <a:latin typeface="Lucida Sans Typewriter"/>
        <a:ea typeface=""/>
        <a:cs typeface=""/>
      </a:majorFont>
      <a:minorFont>
        <a:latin typeface="Lucida Sans Unicod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lfycheck">
      <a:majorFont>
        <a:latin typeface="Lucida Sans Typewriter"/>
        <a:ea typeface=""/>
        <a:cs typeface=""/>
      </a:majorFont>
      <a:minorFont>
        <a:latin typeface="Lucida Sans Unicod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lfycheck">
      <a:majorFont>
        <a:latin typeface="Lucida Sans Typewriter"/>
        <a:ea typeface=""/>
        <a:cs typeface=""/>
      </a:majorFont>
      <a:minorFont>
        <a:latin typeface="Lucida Sans Unicod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lfycheck">
      <a:majorFont>
        <a:latin typeface="Lucida Sans Typewriter"/>
        <a:ea typeface=""/>
        <a:cs typeface=""/>
      </a:majorFont>
      <a:minorFont>
        <a:latin typeface="Lucida Sans Unicod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lfycheck">
      <a:majorFont>
        <a:latin typeface="Lucida Sans Typewriter"/>
        <a:ea typeface=""/>
        <a:cs typeface=""/>
      </a:majorFont>
      <a:minorFont>
        <a:latin typeface="Lucida Sans Unicod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lfycheck">
      <a:majorFont>
        <a:latin typeface="Lucida Sans Typewriter"/>
        <a:ea typeface=""/>
        <a:cs typeface=""/>
      </a:majorFont>
      <a:minorFont>
        <a:latin typeface="Lucida Sans Unicod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52115</TotalTime>
  <Words>367</Words>
  <Application>Microsoft Office PowerPoint</Application>
  <PresentationFormat>Широкоэкранный</PresentationFormat>
  <Paragraphs>67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Lucida Sans Typewriter</vt:lpstr>
      <vt:lpstr>Lucida Sans Unicode</vt:lpstr>
      <vt:lpstr>Тема Office</vt:lpstr>
      <vt:lpstr>3_Тема Office</vt:lpstr>
      <vt:lpstr>5_Тема Office</vt:lpstr>
      <vt:lpstr>4_Тема Office</vt:lpstr>
      <vt:lpstr>2_Тема Office</vt:lpstr>
      <vt:lpstr>1_Тема Office</vt:lpstr>
      <vt:lpstr>СИСТЕМЫ ДЛЯ ОПРЕДЕЛЕНИЯ УРОВНЯ ГЛЮКОЗЫ В КРОВИ SelfyCheck Regular и Prim</vt:lpstr>
      <vt:lpstr>Тест-полоски SELFYCHECK Regular</vt:lpstr>
      <vt:lpstr>Ферментные системы глюкометров SELFYCHECK Regular</vt:lpstr>
      <vt:lpstr>Тест-полоски SELFYCHECK Prim</vt:lpstr>
      <vt:lpstr>Ферментные системы глюкометров SELFYCHECK Prim</vt:lpstr>
      <vt:lpstr>Процесс мониторинга Электрохимический метод измерения</vt:lpstr>
      <vt:lpstr>Процесс мониторинга Система электрического фракционирования</vt:lpstr>
      <vt:lpstr>Процесс мониторинга Технология «без кодирования»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Грязнова</dc:creator>
  <cp:lastModifiedBy>Сковронский Андрей Юрьевич</cp:lastModifiedBy>
  <cp:revision>157</cp:revision>
  <dcterms:created xsi:type="dcterms:W3CDTF">2020-04-13T15:54:16Z</dcterms:created>
  <dcterms:modified xsi:type="dcterms:W3CDTF">2021-04-30T10:11:18Z</dcterms:modified>
</cp:coreProperties>
</file>